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59" r:id="rId3"/>
    <p:sldId id="261" r:id="rId4"/>
    <p:sldId id="262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FF"/>
    <a:srgbClr val="BFBFBF"/>
    <a:srgbClr val="F2F2F2"/>
    <a:srgbClr val="CC66FF"/>
    <a:srgbClr val="00FF00"/>
    <a:srgbClr val="CC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660"/>
  </p:normalViewPr>
  <p:slideViewPr>
    <p:cSldViewPr snapToGrid="0">
      <p:cViewPr>
        <p:scale>
          <a:sx n="50" d="100"/>
          <a:sy n="50" d="100"/>
        </p:scale>
        <p:origin x="354" y="5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2894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20585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90326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73567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1955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22354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5307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74376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6912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63040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30071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5E38E2-16EB-4FBF-B493-278DC389C889}" type="datetimeFigureOut">
              <a:rPr lang="en-US" smtClean="0"/>
              <a:t>14/5/2021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782678-48E1-4910-B61A-CF4AA4E36D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2964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Rectangle 32"/>
          <p:cNvSpPr/>
          <p:nvPr/>
        </p:nvSpPr>
        <p:spPr>
          <a:xfrm rot="8100000">
            <a:off x="6907488" y="1902806"/>
            <a:ext cx="3913959" cy="3913959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0" name="Group 39"/>
          <p:cNvGrpSpPr/>
          <p:nvPr/>
        </p:nvGrpSpPr>
        <p:grpSpPr>
          <a:xfrm>
            <a:off x="6066448" y="2459214"/>
            <a:ext cx="4162234" cy="1400571"/>
            <a:chOff x="3391450" y="3987820"/>
            <a:chExt cx="4162234" cy="1400571"/>
          </a:xfrm>
        </p:grpSpPr>
        <p:sp>
          <p:nvSpPr>
            <p:cNvPr id="35" name="Right Triangle 34"/>
            <p:cNvSpPr/>
            <p:nvPr/>
          </p:nvSpPr>
          <p:spPr>
            <a:xfrm rot="16200000">
              <a:off x="3391450" y="3989359"/>
              <a:ext cx="1399032" cy="1399032"/>
            </a:xfrm>
            <a:prstGeom prst="rtTriangle">
              <a:avLst/>
            </a:prstGeom>
            <a:solidFill>
              <a:srgbClr val="00FFF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Flowchart: Manual Input 20"/>
            <p:cNvSpPr/>
            <p:nvPr/>
          </p:nvSpPr>
          <p:spPr>
            <a:xfrm rot="5400000">
              <a:off x="5468082" y="3302790"/>
              <a:ext cx="1400571" cy="2770632"/>
            </a:xfrm>
            <a:custGeom>
              <a:avLst/>
              <a:gdLst>
                <a:gd name="connsiteX0" fmla="*/ 0 w 10000"/>
                <a:gd name="connsiteY0" fmla="*/ 2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0 w 10000"/>
                <a:gd name="connsiteY4" fmla="*/ 2000 h 10000"/>
                <a:gd name="connsiteX0" fmla="*/ 119 w 10000"/>
                <a:gd name="connsiteY0" fmla="*/ 5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119 w 10000"/>
                <a:gd name="connsiteY4" fmla="*/ 5000 h 10000"/>
                <a:gd name="connsiteX0" fmla="*/ 119 w 10000"/>
                <a:gd name="connsiteY0" fmla="*/ 5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119 w 10000"/>
                <a:gd name="connsiteY4" fmla="*/ 5000 h 10000"/>
                <a:gd name="connsiteX0" fmla="*/ 11 w 10011"/>
                <a:gd name="connsiteY0" fmla="*/ 5000 h 10000"/>
                <a:gd name="connsiteX1" fmla="*/ 10011 w 10011"/>
                <a:gd name="connsiteY1" fmla="*/ 0 h 10000"/>
                <a:gd name="connsiteX2" fmla="*/ 10011 w 10011"/>
                <a:gd name="connsiteY2" fmla="*/ 10000 h 10000"/>
                <a:gd name="connsiteX3" fmla="*/ 11 w 10011"/>
                <a:gd name="connsiteY3" fmla="*/ 10000 h 10000"/>
                <a:gd name="connsiteX4" fmla="*/ 11 w 10011"/>
                <a:gd name="connsiteY4" fmla="*/ 500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011" h="10000">
                  <a:moveTo>
                    <a:pt x="11" y="5000"/>
                  </a:moveTo>
                  <a:lnTo>
                    <a:pt x="10011" y="0"/>
                  </a:lnTo>
                  <a:lnTo>
                    <a:pt x="10011" y="10000"/>
                  </a:lnTo>
                  <a:lnTo>
                    <a:pt x="11" y="10000"/>
                  </a:lnTo>
                  <a:cubicBezTo>
                    <a:pt x="51" y="8333"/>
                    <a:pt x="-29" y="6667"/>
                    <a:pt x="11" y="5000"/>
                  </a:cubicBezTo>
                  <a:close/>
                </a:path>
              </a:pathLst>
            </a:custGeom>
            <a:solidFill>
              <a:srgbClr val="00FFF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0" name="Right Triangle 19"/>
          <p:cNvSpPr/>
          <p:nvPr/>
        </p:nvSpPr>
        <p:spPr>
          <a:xfrm flipH="1">
            <a:off x="7453546" y="1060182"/>
            <a:ext cx="1399032" cy="1399032"/>
          </a:xfrm>
          <a:prstGeom prst="rtTriangle">
            <a:avLst/>
          </a:prstGeom>
          <a:solidFill>
            <a:srgbClr val="00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Parallelogram 17"/>
          <p:cNvSpPr/>
          <p:nvPr/>
        </p:nvSpPr>
        <p:spPr>
          <a:xfrm rot="5400000">
            <a:off x="8207271" y="1791536"/>
            <a:ext cx="2737466" cy="1399032"/>
          </a:xfrm>
          <a:prstGeom prst="parallelogram">
            <a:avLst>
              <a:gd name="adj" fmla="val 99434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ight Triangle 25"/>
          <p:cNvSpPr/>
          <p:nvPr/>
        </p:nvSpPr>
        <p:spPr>
          <a:xfrm rot="8151336" flipV="1">
            <a:off x="9293543" y="2908344"/>
            <a:ext cx="1956816" cy="1956816"/>
          </a:xfrm>
          <a:prstGeom prst="rtTriangle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8876488" y="3856294"/>
            <a:ext cx="1395484" cy="1395484"/>
          </a:xfrm>
          <a:prstGeom prst="rect">
            <a:avLst/>
          </a:prstGeom>
          <a:solidFill>
            <a:srgbClr val="CC00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lowchart: Manual Input 20"/>
          <p:cNvSpPr/>
          <p:nvPr/>
        </p:nvSpPr>
        <p:spPr>
          <a:xfrm rot="5400000" flipH="1" flipV="1">
            <a:off x="6763922" y="3157976"/>
            <a:ext cx="1400571" cy="2770632"/>
          </a:xfrm>
          <a:custGeom>
            <a:avLst/>
            <a:gdLst>
              <a:gd name="connsiteX0" fmla="*/ 0 w 10000"/>
              <a:gd name="connsiteY0" fmla="*/ 2000 h 10000"/>
              <a:gd name="connsiteX1" fmla="*/ 10000 w 10000"/>
              <a:gd name="connsiteY1" fmla="*/ 0 h 10000"/>
              <a:gd name="connsiteX2" fmla="*/ 10000 w 10000"/>
              <a:gd name="connsiteY2" fmla="*/ 10000 h 10000"/>
              <a:gd name="connsiteX3" fmla="*/ 0 w 10000"/>
              <a:gd name="connsiteY3" fmla="*/ 10000 h 10000"/>
              <a:gd name="connsiteX4" fmla="*/ 0 w 10000"/>
              <a:gd name="connsiteY4" fmla="*/ 2000 h 10000"/>
              <a:gd name="connsiteX0" fmla="*/ 119 w 10000"/>
              <a:gd name="connsiteY0" fmla="*/ 5000 h 10000"/>
              <a:gd name="connsiteX1" fmla="*/ 10000 w 10000"/>
              <a:gd name="connsiteY1" fmla="*/ 0 h 10000"/>
              <a:gd name="connsiteX2" fmla="*/ 10000 w 10000"/>
              <a:gd name="connsiteY2" fmla="*/ 10000 h 10000"/>
              <a:gd name="connsiteX3" fmla="*/ 0 w 10000"/>
              <a:gd name="connsiteY3" fmla="*/ 10000 h 10000"/>
              <a:gd name="connsiteX4" fmla="*/ 119 w 10000"/>
              <a:gd name="connsiteY4" fmla="*/ 5000 h 10000"/>
              <a:gd name="connsiteX0" fmla="*/ 119 w 10000"/>
              <a:gd name="connsiteY0" fmla="*/ 5000 h 10000"/>
              <a:gd name="connsiteX1" fmla="*/ 10000 w 10000"/>
              <a:gd name="connsiteY1" fmla="*/ 0 h 10000"/>
              <a:gd name="connsiteX2" fmla="*/ 10000 w 10000"/>
              <a:gd name="connsiteY2" fmla="*/ 10000 h 10000"/>
              <a:gd name="connsiteX3" fmla="*/ 0 w 10000"/>
              <a:gd name="connsiteY3" fmla="*/ 10000 h 10000"/>
              <a:gd name="connsiteX4" fmla="*/ 119 w 10000"/>
              <a:gd name="connsiteY4" fmla="*/ 5000 h 10000"/>
              <a:gd name="connsiteX0" fmla="*/ 11 w 10011"/>
              <a:gd name="connsiteY0" fmla="*/ 5000 h 10000"/>
              <a:gd name="connsiteX1" fmla="*/ 10011 w 10011"/>
              <a:gd name="connsiteY1" fmla="*/ 0 h 10000"/>
              <a:gd name="connsiteX2" fmla="*/ 10011 w 10011"/>
              <a:gd name="connsiteY2" fmla="*/ 10000 h 10000"/>
              <a:gd name="connsiteX3" fmla="*/ 11 w 10011"/>
              <a:gd name="connsiteY3" fmla="*/ 10000 h 10000"/>
              <a:gd name="connsiteX4" fmla="*/ 11 w 10011"/>
              <a:gd name="connsiteY4" fmla="*/ 5000 h 1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011" h="10000">
                <a:moveTo>
                  <a:pt x="11" y="5000"/>
                </a:moveTo>
                <a:lnTo>
                  <a:pt x="10011" y="0"/>
                </a:lnTo>
                <a:lnTo>
                  <a:pt x="10011" y="10000"/>
                </a:lnTo>
                <a:lnTo>
                  <a:pt x="11" y="10000"/>
                </a:lnTo>
                <a:cubicBezTo>
                  <a:pt x="51" y="8333"/>
                  <a:pt x="-29" y="6667"/>
                  <a:pt x="11" y="5000"/>
                </a:cubicBezTo>
                <a:close/>
              </a:path>
            </a:pathLst>
          </a:custGeom>
          <a:solidFill>
            <a:srgbClr val="BFBFB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ight Triangle 33"/>
          <p:cNvSpPr/>
          <p:nvPr/>
        </p:nvSpPr>
        <p:spPr>
          <a:xfrm rot="13485847" flipV="1">
            <a:off x="7905511" y="4270060"/>
            <a:ext cx="1956816" cy="1956816"/>
          </a:xfrm>
          <a:prstGeom prst="rtTriangle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6" name="Group 35"/>
          <p:cNvGrpSpPr/>
          <p:nvPr/>
        </p:nvGrpSpPr>
        <p:grpSpPr>
          <a:xfrm>
            <a:off x="2218560" y="5343651"/>
            <a:ext cx="2770632" cy="1534910"/>
            <a:chOff x="4208338" y="4660175"/>
            <a:chExt cx="2770632" cy="1534910"/>
          </a:xfrm>
        </p:grpSpPr>
        <p:sp>
          <p:nvSpPr>
            <p:cNvPr id="37" name="Flowchart: Manual Input 20"/>
            <p:cNvSpPr/>
            <p:nvPr/>
          </p:nvSpPr>
          <p:spPr>
            <a:xfrm rot="5400000">
              <a:off x="4893368" y="3975145"/>
              <a:ext cx="1400571" cy="2770632"/>
            </a:xfrm>
            <a:custGeom>
              <a:avLst/>
              <a:gdLst>
                <a:gd name="connsiteX0" fmla="*/ 0 w 10000"/>
                <a:gd name="connsiteY0" fmla="*/ 2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0 w 10000"/>
                <a:gd name="connsiteY4" fmla="*/ 2000 h 10000"/>
                <a:gd name="connsiteX0" fmla="*/ 119 w 10000"/>
                <a:gd name="connsiteY0" fmla="*/ 5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119 w 10000"/>
                <a:gd name="connsiteY4" fmla="*/ 5000 h 10000"/>
                <a:gd name="connsiteX0" fmla="*/ 119 w 10000"/>
                <a:gd name="connsiteY0" fmla="*/ 5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119 w 10000"/>
                <a:gd name="connsiteY4" fmla="*/ 5000 h 10000"/>
                <a:gd name="connsiteX0" fmla="*/ 11 w 10011"/>
                <a:gd name="connsiteY0" fmla="*/ 5000 h 10000"/>
                <a:gd name="connsiteX1" fmla="*/ 10011 w 10011"/>
                <a:gd name="connsiteY1" fmla="*/ 0 h 10000"/>
                <a:gd name="connsiteX2" fmla="*/ 10011 w 10011"/>
                <a:gd name="connsiteY2" fmla="*/ 10000 h 10000"/>
                <a:gd name="connsiteX3" fmla="*/ 11 w 10011"/>
                <a:gd name="connsiteY3" fmla="*/ 10000 h 10000"/>
                <a:gd name="connsiteX4" fmla="*/ 11 w 10011"/>
                <a:gd name="connsiteY4" fmla="*/ 500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011" h="10000">
                  <a:moveTo>
                    <a:pt x="11" y="5000"/>
                  </a:moveTo>
                  <a:lnTo>
                    <a:pt x="10011" y="0"/>
                  </a:lnTo>
                  <a:lnTo>
                    <a:pt x="10011" y="10000"/>
                  </a:lnTo>
                  <a:lnTo>
                    <a:pt x="11" y="10000"/>
                  </a:lnTo>
                  <a:cubicBezTo>
                    <a:pt x="51" y="8333"/>
                    <a:pt x="-29" y="6667"/>
                    <a:pt x="11" y="5000"/>
                  </a:cubicBezTo>
                  <a:close/>
                </a:path>
              </a:pathLst>
            </a:custGeom>
            <a:solidFill>
              <a:srgbClr val="BFBFBF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4342856" y="4810090"/>
              <a:ext cx="1831271" cy="1384995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r>
                <a:rPr lang="en-US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   3</a:t>
              </a:r>
              <a:r>
                <a:rPr lang="en-US" sz="3600" b="0" cap="none" spc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u</a:t>
              </a:r>
            </a:p>
            <a:p>
              <a:r>
                <a:rPr lang="en-SG" sz="24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Right-angled </a:t>
              </a:r>
            </a:p>
            <a:p>
              <a:r>
                <a:rPr lang="en-SG" sz="24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Trapezium</a:t>
              </a:r>
              <a:endParaRPr lang="en-US" sz="2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44" name="Group 43"/>
          <p:cNvGrpSpPr/>
          <p:nvPr/>
        </p:nvGrpSpPr>
        <p:grpSpPr>
          <a:xfrm>
            <a:off x="344388" y="5339964"/>
            <a:ext cx="1395484" cy="1395484"/>
            <a:chOff x="7138868" y="493545"/>
            <a:chExt cx="1395484" cy="1395484"/>
          </a:xfrm>
        </p:grpSpPr>
        <p:sp>
          <p:nvSpPr>
            <p:cNvPr id="45" name="Rectangle 44"/>
            <p:cNvSpPr/>
            <p:nvPr/>
          </p:nvSpPr>
          <p:spPr>
            <a:xfrm>
              <a:off x="7138868" y="493545"/>
              <a:ext cx="1395484" cy="1395484"/>
            </a:xfrm>
            <a:prstGeom prst="rect">
              <a:avLst/>
            </a:prstGeom>
            <a:solidFill>
              <a:srgbClr val="CC00FF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Rectangle 45"/>
            <p:cNvSpPr/>
            <p:nvPr/>
          </p:nvSpPr>
          <p:spPr>
            <a:xfrm>
              <a:off x="7526592" y="862750"/>
              <a:ext cx="660758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dirty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2</a:t>
              </a:r>
              <a:r>
                <a:rPr lang="en-US" sz="3600" b="0" cap="none" spc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u</a:t>
              </a:r>
              <a:endParaRPr lang="en-US" sz="36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171535" y="1854594"/>
            <a:ext cx="2737466" cy="1399032"/>
            <a:chOff x="9133640" y="3567719"/>
            <a:chExt cx="2737466" cy="1399032"/>
          </a:xfrm>
        </p:grpSpPr>
        <p:sp>
          <p:nvSpPr>
            <p:cNvPr id="48" name="Parallelogram 47"/>
            <p:cNvSpPr/>
            <p:nvPr/>
          </p:nvSpPr>
          <p:spPr>
            <a:xfrm>
              <a:off x="9133640" y="3567719"/>
              <a:ext cx="2737466" cy="1399032"/>
            </a:xfrm>
            <a:prstGeom prst="parallelogram">
              <a:avLst>
                <a:gd name="adj" fmla="val 99434"/>
              </a:avLst>
            </a:prstGeom>
            <a:solidFill>
              <a:srgbClr val="FF0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Rectangle 48"/>
            <p:cNvSpPr/>
            <p:nvPr/>
          </p:nvSpPr>
          <p:spPr>
            <a:xfrm>
              <a:off x="9617298" y="3880494"/>
              <a:ext cx="1617751" cy="954107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2</a:t>
              </a:r>
              <a:r>
                <a:rPr lang="en-US" sz="3600" b="0" cap="none" spc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u</a:t>
              </a:r>
            </a:p>
            <a:p>
              <a:pPr algn="ctr"/>
              <a:r>
                <a:rPr lang="en-SG" sz="20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Parallelogram</a:t>
              </a:r>
              <a:endParaRPr lang="en-US" sz="20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50" name="Group 49"/>
          <p:cNvGrpSpPr/>
          <p:nvPr/>
        </p:nvGrpSpPr>
        <p:grpSpPr>
          <a:xfrm>
            <a:off x="821410" y="4066689"/>
            <a:ext cx="1956816" cy="1956816"/>
            <a:chOff x="7766863" y="5552673"/>
            <a:chExt cx="1956816" cy="1956816"/>
          </a:xfrm>
        </p:grpSpPr>
        <p:sp>
          <p:nvSpPr>
            <p:cNvPr id="51" name="Right Triangle 50"/>
            <p:cNvSpPr/>
            <p:nvPr/>
          </p:nvSpPr>
          <p:spPr>
            <a:xfrm rot="2700000" flipV="1">
              <a:off x="7766863" y="5552673"/>
              <a:ext cx="1956816" cy="1956816"/>
            </a:xfrm>
            <a:prstGeom prst="rtTriangle">
              <a:avLst/>
            </a:prstGeom>
            <a:solidFill>
              <a:schemeClr val="accent4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Rectangle 51"/>
            <p:cNvSpPr/>
            <p:nvPr/>
          </p:nvSpPr>
          <p:spPr>
            <a:xfrm>
              <a:off x="8436730" y="5683626"/>
              <a:ext cx="660758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dirty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2</a:t>
              </a:r>
              <a:r>
                <a:rPr lang="en-US" sz="3600" b="0" cap="none" spc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u</a:t>
              </a:r>
              <a:endParaRPr lang="en-US" sz="36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5048148" y="3587912"/>
            <a:ext cx="2767588" cy="2767588"/>
            <a:chOff x="6214008" y="2142619"/>
            <a:chExt cx="2767588" cy="2767588"/>
          </a:xfrm>
        </p:grpSpPr>
        <p:sp>
          <p:nvSpPr>
            <p:cNvPr id="54" name="Right Triangle 53"/>
            <p:cNvSpPr/>
            <p:nvPr/>
          </p:nvSpPr>
          <p:spPr>
            <a:xfrm>
              <a:off x="6214008" y="2142619"/>
              <a:ext cx="2767588" cy="2767588"/>
            </a:xfrm>
            <a:prstGeom prst="rtTriangl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Rectangle 54"/>
            <p:cNvSpPr/>
            <p:nvPr/>
          </p:nvSpPr>
          <p:spPr>
            <a:xfrm>
              <a:off x="6218668" y="3282831"/>
              <a:ext cx="1831271" cy="1384995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r>
                <a:rPr lang="en-US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    4</a:t>
              </a:r>
              <a:r>
                <a:rPr lang="en-US" sz="3600" b="0" cap="none" spc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u</a:t>
              </a:r>
            </a:p>
            <a:p>
              <a:r>
                <a:rPr lang="en-SG" sz="24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Right-angled </a:t>
              </a:r>
            </a:p>
            <a:p>
              <a:r>
                <a:rPr lang="en-SG" sz="24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Triangle</a:t>
              </a:r>
              <a:endParaRPr lang="en-US" sz="2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sp>
        <p:nvSpPr>
          <p:cNvPr id="56" name="TextBox 55"/>
          <p:cNvSpPr txBox="1"/>
          <p:nvPr/>
        </p:nvSpPr>
        <p:spPr>
          <a:xfrm>
            <a:off x="1347642" y="1036813"/>
            <a:ext cx="612801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SG" dirty="0" smtClean="0"/>
              <a:t>Can help to create an app with these shapes based on the exact proportions in area </a:t>
            </a:r>
            <a:endParaRPr lang="en-US" dirty="0"/>
          </a:p>
        </p:txBody>
      </p:sp>
      <p:grpSp>
        <p:nvGrpSpPr>
          <p:cNvPr id="57" name="Group 56"/>
          <p:cNvGrpSpPr/>
          <p:nvPr/>
        </p:nvGrpSpPr>
        <p:grpSpPr>
          <a:xfrm>
            <a:off x="2010854" y="1945553"/>
            <a:ext cx="4162234" cy="1400571"/>
            <a:chOff x="3603875" y="3641384"/>
            <a:chExt cx="4162234" cy="1400571"/>
          </a:xfrm>
        </p:grpSpPr>
        <p:grpSp>
          <p:nvGrpSpPr>
            <p:cNvPr id="58" name="Group 57"/>
            <p:cNvGrpSpPr/>
            <p:nvPr/>
          </p:nvGrpSpPr>
          <p:grpSpPr>
            <a:xfrm>
              <a:off x="3603875" y="3641384"/>
              <a:ext cx="4162234" cy="1400571"/>
              <a:chOff x="3391450" y="3987820"/>
              <a:chExt cx="4162234" cy="1400571"/>
            </a:xfrm>
          </p:grpSpPr>
          <p:sp>
            <p:nvSpPr>
              <p:cNvPr id="60" name="Right Triangle 59"/>
              <p:cNvSpPr/>
              <p:nvPr/>
            </p:nvSpPr>
            <p:spPr>
              <a:xfrm rot="16200000">
                <a:off x="3391450" y="3989359"/>
                <a:ext cx="1399032" cy="1399032"/>
              </a:xfrm>
              <a:prstGeom prst="rtTriangle">
                <a:avLst/>
              </a:prstGeom>
              <a:solidFill>
                <a:srgbClr val="00FFF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" name="Flowchart: Manual Input 20"/>
              <p:cNvSpPr/>
              <p:nvPr/>
            </p:nvSpPr>
            <p:spPr>
              <a:xfrm rot="5400000">
                <a:off x="5468082" y="3302790"/>
                <a:ext cx="1400571" cy="2770632"/>
              </a:xfrm>
              <a:custGeom>
                <a:avLst/>
                <a:gdLst>
                  <a:gd name="connsiteX0" fmla="*/ 0 w 10000"/>
                  <a:gd name="connsiteY0" fmla="*/ 2000 h 10000"/>
                  <a:gd name="connsiteX1" fmla="*/ 10000 w 10000"/>
                  <a:gd name="connsiteY1" fmla="*/ 0 h 10000"/>
                  <a:gd name="connsiteX2" fmla="*/ 10000 w 10000"/>
                  <a:gd name="connsiteY2" fmla="*/ 10000 h 10000"/>
                  <a:gd name="connsiteX3" fmla="*/ 0 w 10000"/>
                  <a:gd name="connsiteY3" fmla="*/ 10000 h 10000"/>
                  <a:gd name="connsiteX4" fmla="*/ 0 w 10000"/>
                  <a:gd name="connsiteY4" fmla="*/ 2000 h 10000"/>
                  <a:gd name="connsiteX0" fmla="*/ 119 w 10000"/>
                  <a:gd name="connsiteY0" fmla="*/ 5000 h 10000"/>
                  <a:gd name="connsiteX1" fmla="*/ 10000 w 10000"/>
                  <a:gd name="connsiteY1" fmla="*/ 0 h 10000"/>
                  <a:gd name="connsiteX2" fmla="*/ 10000 w 10000"/>
                  <a:gd name="connsiteY2" fmla="*/ 10000 h 10000"/>
                  <a:gd name="connsiteX3" fmla="*/ 0 w 10000"/>
                  <a:gd name="connsiteY3" fmla="*/ 10000 h 10000"/>
                  <a:gd name="connsiteX4" fmla="*/ 119 w 10000"/>
                  <a:gd name="connsiteY4" fmla="*/ 5000 h 10000"/>
                  <a:gd name="connsiteX0" fmla="*/ 119 w 10000"/>
                  <a:gd name="connsiteY0" fmla="*/ 5000 h 10000"/>
                  <a:gd name="connsiteX1" fmla="*/ 10000 w 10000"/>
                  <a:gd name="connsiteY1" fmla="*/ 0 h 10000"/>
                  <a:gd name="connsiteX2" fmla="*/ 10000 w 10000"/>
                  <a:gd name="connsiteY2" fmla="*/ 10000 h 10000"/>
                  <a:gd name="connsiteX3" fmla="*/ 0 w 10000"/>
                  <a:gd name="connsiteY3" fmla="*/ 10000 h 10000"/>
                  <a:gd name="connsiteX4" fmla="*/ 119 w 10000"/>
                  <a:gd name="connsiteY4" fmla="*/ 5000 h 10000"/>
                  <a:gd name="connsiteX0" fmla="*/ 11 w 10011"/>
                  <a:gd name="connsiteY0" fmla="*/ 5000 h 10000"/>
                  <a:gd name="connsiteX1" fmla="*/ 10011 w 10011"/>
                  <a:gd name="connsiteY1" fmla="*/ 0 h 10000"/>
                  <a:gd name="connsiteX2" fmla="*/ 10011 w 10011"/>
                  <a:gd name="connsiteY2" fmla="*/ 10000 h 10000"/>
                  <a:gd name="connsiteX3" fmla="*/ 11 w 10011"/>
                  <a:gd name="connsiteY3" fmla="*/ 10000 h 10000"/>
                  <a:gd name="connsiteX4" fmla="*/ 11 w 10011"/>
                  <a:gd name="connsiteY4" fmla="*/ 5000 h 10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011" h="10000">
                    <a:moveTo>
                      <a:pt x="11" y="5000"/>
                    </a:moveTo>
                    <a:lnTo>
                      <a:pt x="10011" y="0"/>
                    </a:lnTo>
                    <a:lnTo>
                      <a:pt x="10011" y="10000"/>
                    </a:lnTo>
                    <a:lnTo>
                      <a:pt x="11" y="10000"/>
                    </a:lnTo>
                    <a:cubicBezTo>
                      <a:pt x="51" y="8333"/>
                      <a:pt x="-29" y="6667"/>
                      <a:pt x="11" y="5000"/>
                    </a:cubicBezTo>
                    <a:close/>
                  </a:path>
                </a:pathLst>
              </a:custGeom>
              <a:solidFill>
                <a:srgbClr val="00FFF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9" name="Rectangle 58"/>
            <p:cNvSpPr/>
            <p:nvPr/>
          </p:nvSpPr>
          <p:spPr>
            <a:xfrm>
              <a:off x="4396885" y="3961354"/>
              <a:ext cx="2653740" cy="1015663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4</a:t>
              </a:r>
              <a:r>
                <a:rPr lang="en-US" sz="3600" b="0" cap="none" spc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u</a:t>
              </a:r>
            </a:p>
            <a:p>
              <a:pPr algn="ctr"/>
              <a:r>
                <a:rPr lang="en-SG" sz="24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Isosceles Trapezium</a:t>
              </a:r>
              <a:endParaRPr lang="en-US" sz="2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62" name="Group 61"/>
          <p:cNvGrpSpPr/>
          <p:nvPr/>
        </p:nvGrpSpPr>
        <p:grpSpPr>
          <a:xfrm rot="2700000">
            <a:off x="2624186" y="3023728"/>
            <a:ext cx="1399032" cy="1399032"/>
            <a:chOff x="6320691" y="2168688"/>
            <a:chExt cx="1399032" cy="1399032"/>
          </a:xfrm>
        </p:grpSpPr>
        <p:sp>
          <p:nvSpPr>
            <p:cNvPr id="63" name="Right Triangle 62"/>
            <p:cNvSpPr/>
            <p:nvPr/>
          </p:nvSpPr>
          <p:spPr>
            <a:xfrm rot="21600000" flipH="1">
              <a:off x="6320691" y="2168688"/>
              <a:ext cx="1399032" cy="1399032"/>
            </a:xfrm>
            <a:prstGeom prst="rtTriangle">
              <a:avLst/>
            </a:prstGeom>
            <a:solidFill>
              <a:srgbClr val="00FF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Rectangle 63"/>
            <p:cNvSpPr/>
            <p:nvPr/>
          </p:nvSpPr>
          <p:spPr>
            <a:xfrm rot="18900000">
              <a:off x="6898191" y="2773395"/>
              <a:ext cx="660758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b="0" cap="none" spc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1u</a:t>
              </a:r>
              <a:endParaRPr lang="en-US" sz="36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sp>
        <p:nvSpPr>
          <p:cNvPr id="65" name="Rectangle 64"/>
          <p:cNvSpPr/>
          <p:nvPr/>
        </p:nvSpPr>
        <p:spPr>
          <a:xfrm>
            <a:off x="7878401" y="2872667"/>
            <a:ext cx="660757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4</a:t>
            </a:r>
            <a:r>
              <a:rPr lang="en-US" sz="3600" b="0" cap="none" spc="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u</a:t>
            </a:r>
          </a:p>
        </p:txBody>
      </p:sp>
      <p:sp>
        <p:nvSpPr>
          <p:cNvPr id="66" name="Rectangle 65"/>
          <p:cNvSpPr/>
          <p:nvPr/>
        </p:nvSpPr>
        <p:spPr>
          <a:xfrm>
            <a:off x="9303835" y="2196672"/>
            <a:ext cx="660758" cy="95410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  <a:r>
              <a:rPr lang="en-US" sz="3600" b="0" cap="none" spc="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u</a:t>
            </a:r>
          </a:p>
          <a:p>
            <a:pPr algn="ctr"/>
            <a:endParaRPr lang="en-US" sz="20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10500761" y="3551311"/>
            <a:ext cx="660758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  <a:r>
              <a:rPr lang="en-US" sz="3600" b="0" cap="none" spc="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u</a:t>
            </a:r>
            <a:endParaRPr lang="en-US" sz="36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68" name="Rectangle 67"/>
          <p:cNvSpPr/>
          <p:nvPr/>
        </p:nvSpPr>
        <p:spPr>
          <a:xfrm>
            <a:off x="8593045" y="5493566"/>
            <a:ext cx="660758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  <a:r>
              <a:rPr lang="en-US" sz="3600" b="0" cap="none" spc="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u</a:t>
            </a:r>
            <a:endParaRPr lang="en-US" sz="36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9148520" y="4215168"/>
            <a:ext cx="660758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  <a:r>
              <a:rPr lang="en-US" sz="3600" b="0" cap="none" spc="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u</a:t>
            </a:r>
            <a:endParaRPr lang="en-US" sz="36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70" name="Rectangle 69"/>
          <p:cNvSpPr/>
          <p:nvPr/>
        </p:nvSpPr>
        <p:spPr>
          <a:xfrm>
            <a:off x="7614452" y="4234026"/>
            <a:ext cx="660758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r>
              <a:rPr lang="en-US" sz="36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</a:t>
            </a:r>
            <a:r>
              <a:rPr lang="en-US" sz="3600" b="0" cap="none" spc="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u</a:t>
            </a:r>
          </a:p>
        </p:txBody>
      </p:sp>
      <p:sp>
        <p:nvSpPr>
          <p:cNvPr id="72" name="Rectangle 71"/>
          <p:cNvSpPr/>
          <p:nvPr/>
        </p:nvSpPr>
        <p:spPr>
          <a:xfrm>
            <a:off x="8066172" y="1712783"/>
            <a:ext cx="660758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b="0" cap="none" spc="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1u</a:t>
            </a:r>
            <a:endParaRPr lang="en-US" sz="36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292360" y="0"/>
            <a:ext cx="8869159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This is for teachers’ notes only</a:t>
            </a:r>
            <a:endParaRPr lang="en-US" sz="5400" b="1" cap="none" spc="0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dist="38100" dir="2700000" algn="tl" rotWithShape="0">
                  <a:schemeClr val="accent2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1689484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2257066" y="5371715"/>
            <a:ext cx="2770632" cy="1400571"/>
            <a:chOff x="4246844" y="4688239"/>
            <a:chExt cx="2770632" cy="1400571"/>
          </a:xfrm>
        </p:grpSpPr>
        <p:sp>
          <p:nvSpPr>
            <p:cNvPr id="21" name="Flowchart: Manual Input 20"/>
            <p:cNvSpPr/>
            <p:nvPr/>
          </p:nvSpPr>
          <p:spPr>
            <a:xfrm rot="5400000">
              <a:off x="4931874" y="4003209"/>
              <a:ext cx="1400571" cy="2770632"/>
            </a:xfrm>
            <a:custGeom>
              <a:avLst/>
              <a:gdLst>
                <a:gd name="connsiteX0" fmla="*/ 0 w 10000"/>
                <a:gd name="connsiteY0" fmla="*/ 2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0 w 10000"/>
                <a:gd name="connsiteY4" fmla="*/ 2000 h 10000"/>
                <a:gd name="connsiteX0" fmla="*/ 119 w 10000"/>
                <a:gd name="connsiteY0" fmla="*/ 5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119 w 10000"/>
                <a:gd name="connsiteY4" fmla="*/ 5000 h 10000"/>
                <a:gd name="connsiteX0" fmla="*/ 119 w 10000"/>
                <a:gd name="connsiteY0" fmla="*/ 5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119 w 10000"/>
                <a:gd name="connsiteY4" fmla="*/ 5000 h 10000"/>
                <a:gd name="connsiteX0" fmla="*/ 11 w 10011"/>
                <a:gd name="connsiteY0" fmla="*/ 5000 h 10000"/>
                <a:gd name="connsiteX1" fmla="*/ 10011 w 10011"/>
                <a:gd name="connsiteY1" fmla="*/ 0 h 10000"/>
                <a:gd name="connsiteX2" fmla="*/ 10011 w 10011"/>
                <a:gd name="connsiteY2" fmla="*/ 10000 h 10000"/>
                <a:gd name="connsiteX3" fmla="*/ 11 w 10011"/>
                <a:gd name="connsiteY3" fmla="*/ 10000 h 10000"/>
                <a:gd name="connsiteX4" fmla="*/ 11 w 10011"/>
                <a:gd name="connsiteY4" fmla="*/ 500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011" h="10000">
                  <a:moveTo>
                    <a:pt x="11" y="5000"/>
                  </a:moveTo>
                  <a:lnTo>
                    <a:pt x="10011" y="0"/>
                  </a:lnTo>
                  <a:lnTo>
                    <a:pt x="10011" y="10000"/>
                  </a:lnTo>
                  <a:lnTo>
                    <a:pt x="11" y="10000"/>
                  </a:lnTo>
                  <a:cubicBezTo>
                    <a:pt x="51" y="8333"/>
                    <a:pt x="-29" y="6667"/>
                    <a:pt x="11" y="5000"/>
                  </a:cubicBezTo>
                  <a:close/>
                </a:path>
              </a:pathLst>
            </a:custGeom>
            <a:solidFill>
              <a:srgbClr val="BFBFBF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4935068" y="5065359"/>
              <a:ext cx="476412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r>
                <a:rPr lang="en-SG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G</a:t>
              </a:r>
              <a:endParaRPr lang="en-US" sz="2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4" name="Group 3"/>
          <p:cNvGrpSpPr/>
          <p:nvPr/>
        </p:nvGrpSpPr>
        <p:grpSpPr>
          <a:xfrm>
            <a:off x="344388" y="5339964"/>
            <a:ext cx="1395484" cy="1395484"/>
            <a:chOff x="7138868" y="493545"/>
            <a:chExt cx="1395484" cy="1395484"/>
          </a:xfrm>
        </p:grpSpPr>
        <p:sp>
          <p:nvSpPr>
            <p:cNvPr id="19" name="Rectangle 18"/>
            <p:cNvSpPr/>
            <p:nvPr/>
          </p:nvSpPr>
          <p:spPr>
            <a:xfrm>
              <a:off x="7138868" y="493545"/>
              <a:ext cx="1395484" cy="1395484"/>
            </a:xfrm>
            <a:prstGeom prst="rect">
              <a:avLst/>
            </a:prstGeom>
            <a:solidFill>
              <a:srgbClr val="CC00FF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Rectangle 26"/>
            <p:cNvSpPr/>
            <p:nvPr/>
          </p:nvSpPr>
          <p:spPr>
            <a:xfrm>
              <a:off x="7621169" y="862750"/>
              <a:ext cx="471603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H</a:t>
              </a:r>
              <a:endParaRPr lang="en-US" sz="36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7" name="Group 6"/>
          <p:cNvGrpSpPr/>
          <p:nvPr/>
        </p:nvGrpSpPr>
        <p:grpSpPr>
          <a:xfrm>
            <a:off x="171535" y="1854594"/>
            <a:ext cx="2737466" cy="1399032"/>
            <a:chOff x="9133640" y="3567719"/>
            <a:chExt cx="2737466" cy="1399032"/>
          </a:xfrm>
        </p:grpSpPr>
        <p:sp>
          <p:nvSpPr>
            <p:cNvPr id="18" name="Parallelogram 17"/>
            <p:cNvSpPr/>
            <p:nvPr/>
          </p:nvSpPr>
          <p:spPr>
            <a:xfrm>
              <a:off x="9133640" y="3567719"/>
              <a:ext cx="2737466" cy="1399032"/>
            </a:xfrm>
            <a:prstGeom prst="parallelogram">
              <a:avLst>
                <a:gd name="adj" fmla="val 99434"/>
              </a:avLst>
            </a:prstGeom>
            <a:solidFill>
              <a:srgbClr val="FF0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0266465" y="3944069"/>
              <a:ext cx="431528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SG" sz="3600" dirty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C</a:t>
              </a:r>
              <a:endParaRPr lang="en-US" sz="20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821410" y="4066689"/>
            <a:ext cx="1956816" cy="1956816"/>
            <a:chOff x="7766863" y="5552673"/>
            <a:chExt cx="1956816" cy="1956816"/>
          </a:xfrm>
        </p:grpSpPr>
        <p:sp>
          <p:nvSpPr>
            <p:cNvPr id="26" name="Right Triangle 25"/>
            <p:cNvSpPr/>
            <p:nvPr/>
          </p:nvSpPr>
          <p:spPr>
            <a:xfrm rot="2700000" flipV="1">
              <a:off x="7766863" y="5552673"/>
              <a:ext cx="1956816" cy="1956816"/>
            </a:xfrm>
            <a:prstGeom prst="rtTriangle">
              <a:avLst/>
            </a:prstGeom>
            <a:solidFill>
              <a:schemeClr val="accent4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8561764" y="5683626"/>
              <a:ext cx="410690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E</a:t>
              </a:r>
              <a:endParaRPr lang="en-US" sz="36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8" name="Group 7"/>
          <p:cNvGrpSpPr/>
          <p:nvPr/>
        </p:nvGrpSpPr>
        <p:grpSpPr>
          <a:xfrm>
            <a:off x="5048148" y="3587912"/>
            <a:ext cx="2767588" cy="2767588"/>
            <a:chOff x="6214008" y="2142619"/>
            <a:chExt cx="2767588" cy="2767588"/>
          </a:xfrm>
        </p:grpSpPr>
        <p:sp>
          <p:nvSpPr>
            <p:cNvPr id="13" name="Right Triangle 12"/>
            <p:cNvSpPr/>
            <p:nvPr/>
          </p:nvSpPr>
          <p:spPr>
            <a:xfrm>
              <a:off x="6214008" y="2142619"/>
              <a:ext cx="2767588" cy="2767588"/>
            </a:xfrm>
            <a:prstGeom prst="rtTriangl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6794328" y="3533573"/>
              <a:ext cx="575660" cy="646331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</a:bodyPr>
            <a:lstStyle/>
            <a:p>
              <a:r>
                <a:rPr lang="en-SG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F</a:t>
              </a:r>
              <a:endParaRPr lang="en-US" sz="2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6907488" y="1766264"/>
            <a:ext cx="3913959" cy="3913959"/>
            <a:chOff x="1047667" y="1798102"/>
            <a:chExt cx="3913959" cy="3913959"/>
          </a:xfrm>
        </p:grpSpPr>
        <p:sp>
          <p:nvSpPr>
            <p:cNvPr id="33" name="Rectangle 32"/>
            <p:cNvSpPr/>
            <p:nvPr/>
          </p:nvSpPr>
          <p:spPr>
            <a:xfrm rot="8100000">
              <a:off x="1047667" y="1798102"/>
              <a:ext cx="3913959" cy="3913959"/>
            </a:xfrm>
            <a:prstGeom prst="rect">
              <a:avLst/>
            </a:prstGeom>
            <a:solidFill>
              <a:srgbClr val="FFFF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1634009" y="3071782"/>
              <a:ext cx="2897588" cy="1200329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SG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A </a:t>
              </a:r>
            </a:p>
            <a:p>
              <a:pPr algn="ctr"/>
              <a:r>
                <a:rPr lang="en-SG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Yellow Square </a:t>
              </a:r>
            </a:p>
          </p:txBody>
        </p:sp>
      </p:grpSp>
      <p:sp>
        <p:nvSpPr>
          <p:cNvPr id="9" name="TextBox 8"/>
          <p:cNvSpPr txBox="1"/>
          <p:nvPr/>
        </p:nvSpPr>
        <p:spPr>
          <a:xfrm>
            <a:off x="470791" y="409357"/>
            <a:ext cx="8633959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SG" sz="3200" dirty="0" smtClean="0"/>
              <a:t>The whiteboard with these 8 shapes that upon clicking it will appear at each click. </a:t>
            </a:r>
            <a:endParaRPr lang="en-US" sz="3200" dirty="0"/>
          </a:p>
        </p:txBody>
      </p:sp>
      <p:grpSp>
        <p:nvGrpSpPr>
          <p:cNvPr id="42" name="Group 41"/>
          <p:cNvGrpSpPr/>
          <p:nvPr/>
        </p:nvGrpSpPr>
        <p:grpSpPr>
          <a:xfrm>
            <a:off x="2010854" y="1945553"/>
            <a:ext cx="4162234" cy="1400571"/>
            <a:chOff x="3603875" y="3641384"/>
            <a:chExt cx="4162234" cy="1400571"/>
          </a:xfrm>
        </p:grpSpPr>
        <p:grpSp>
          <p:nvGrpSpPr>
            <p:cNvPr id="40" name="Group 39"/>
            <p:cNvGrpSpPr/>
            <p:nvPr/>
          </p:nvGrpSpPr>
          <p:grpSpPr>
            <a:xfrm>
              <a:off x="3603875" y="3641384"/>
              <a:ext cx="4162234" cy="1400571"/>
              <a:chOff x="3391450" y="3987820"/>
              <a:chExt cx="4162234" cy="1400571"/>
            </a:xfrm>
          </p:grpSpPr>
          <p:sp>
            <p:nvSpPr>
              <p:cNvPr id="35" name="Right Triangle 34"/>
              <p:cNvSpPr/>
              <p:nvPr/>
            </p:nvSpPr>
            <p:spPr>
              <a:xfrm rot="16200000">
                <a:off x="3391450" y="3989359"/>
                <a:ext cx="1399032" cy="1399032"/>
              </a:xfrm>
              <a:prstGeom prst="rtTriangle">
                <a:avLst/>
              </a:prstGeom>
              <a:solidFill>
                <a:srgbClr val="00FFF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" name="Flowchart: Manual Input 20"/>
              <p:cNvSpPr/>
              <p:nvPr/>
            </p:nvSpPr>
            <p:spPr>
              <a:xfrm rot="5400000">
                <a:off x="5468082" y="3302790"/>
                <a:ext cx="1400571" cy="2770632"/>
              </a:xfrm>
              <a:custGeom>
                <a:avLst/>
                <a:gdLst>
                  <a:gd name="connsiteX0" fmla="*/ 0 w 10000"/>
                  <a:gd name="connsiteY0" fmla="*/ 2000 h 10000"/>
                  <a:gd name="connsiteX1" fmla="*/ 10000 w 10000"/>
                  <a:gd name="connsiteY1" fmla="*/ 0 h 10000"/>
                  <a:gd name="connsiteX2" fmla="*/ 10000 w 10000"/>
                  <a:gd name="connsiteY2" fmla="*/ 10000 h 10000"/>
                  <a:gd name="connsiteX3" fmla="*/ 0 w 10000"/>
                  <a:gd name="connsiteY3" fmla="*/ 10000 h 10000"/>
                  <a:gd name="connsiteX4" fmla="*/ 0 w 10000"/>
                  <a:gd name="connsiteY4" fmla="*/ 2000 h 10000"/>
                  <a:gd name="connsiteX0" fmla="*/ 119 w 10000"/>
                  <a:gd name="connsiteY0" fmla="*/ 5000 h 10000"/>
                  <a:gd name="connsiteX1" fmla="*/ 10000 w 10000"/>
                  <a:gd name="connsiteY1" fmla="*/ 0 h 10000"/>
                  <a:gd name="connsiteX2" fmla="*/ 10000 w 10000"/>
                  <a:gd name="connsiteY2" fmla="*/ 10000 h 10000"/>
                  <a:gd name="connsiteX3" fmla="*/ 0 w 10000"/>
                  <a:gd name="connsiteY3" fmla="*/ 10000 h 10000"/>
                  <a:gd name="connsiteX4" fmla="*/ 119 w 10000"/>
                  <a:gd name="connsiteY4" fmla="*/ 5000 h 10000"/>
                  <a:gd name="connsiteX0" fmla="*/ 119 w 10000"/>
                  <a:gd name="connsiteY0" fmla="*/ 5000 h 10000"/>
                  <a:gd name="connsiteX1" fmla="*/ 10000 w 10000"/>
                  <a:gd name="connsiteY1" fmla="*/ 0 h 10000"/>
                  <a:gd name="connsiteX2" fmla="*/ 10000 w 10000"/>
                  <a:gd name="connsiteY2" fmla="*/ 10000 h 10000"/>
                  <a:gd name="connsiteX3" fmla="*/ 0 w 10000"/>
                  <a:gd name="connsiteY3" fmla="*/ 10000 h 10000"/>
                  <a:gd name="connsiteX4" fmla="*/ 119 w 10000"/>
                  <a:gd name="connsiteY4" fmla="*/ 5000 h 10000"/>
                  <a:gd name="connsiteX0" fmla="*/ 11 w 10011"/>
                  <a:gd name="connsiteY0" fmla="*/ 5000 h 10000"/>
                  <a:gd name="connsiteX1" fmla="*/ 10011 w 10011"/>
                  <a:gd name="connsiteY1" fmla="*/ 0 h 10000"/>
                  <a:gd name="connsiteX2" fmla="*/ 10011 w 10011"/>
                  <a:gd name="connsiteY2" fmla="*/ 10000 h 10000"/>
                  <a:gd name="connsiteX3" fmla="*/ 11 w 10011"/>
                  <a:gd name="connsiteY3" fmla="*/ 10000 h 10000"/>
                  <a:gd name="connsiteX4" fmla="*/ 11 w 10011"/>
                  <a:gd name="connsiteY4" fmla="*/ 5000 h 10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011" h="10000">
                    <a:moveTo>
                      <a:pt x="11" y="5000"/>
                    </a:moveTo>
                    <a:lnTo>
                      <a:pt x="10011" y="0"/>
                    </a:lnTo>
                    <a:lnTo>
                      <a:pt x="10011" y="10000"/>
                    </a:lnTo>
                    <a:lnTo>
                      <a:pt x="11" y="10000"/>
                    </a:lnTo>
                    <a:cubicBezTo>
                      <a:pt x="51" y="8333"/>
                      <a:pt x="-29" y="6667"/>
                      <a:pt x="11" y="5000"/>
                    </a:cubicBezTo>
                    <a:close/>
                  </a:path>
                </a:pathLst>
              </a:custGeom>
              <a:solidFill>
                <a:srgbClr val="00FFF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1" name="Rectangle 40"/>
            <p:cNvSpPr/>
            <p:nvPr/>
          </p:nvSpPr>
          <p:spPr>
            <a:xfrm>
              <a:off x="5505586" y="4037554"/>
              <a:ext cx="436337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B</a:t>
              </a:r>
              <a:endParaRPr lang="en-US" sz="3600" b="0" cap="none" spc="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2" name="Group 1"/>
          <p:cNvGrpSpPr/>
          <p:nvPr/>
        </p:nvGrpSpPr>
        <p:grpSpPr>
          <a:xfrm rot="2700000">
            <a:off x="2624186" y="3023728"/>
            <a:ext cx="1399032" cy="1399032"/>
            <a:chOff x="6320691" y="2168688"/>
            <a:chExt cx="1399032" cy="1399032"/>
          </a:xfrm>
        </p:grpSpPr>
        <p:sp>
          <p:nvSpPr>
            <p:cNvPr id="20" name="Right Triangle 19"/>
            <p:cNvSpPr/>
            <p:nvPr/>
          </p:nvSpPr>
          <p:spPr>
            <a:xfrm rot="21600000" flipH="1">
              <a:off x="6320691" y="2168688"/>
              <a:ext cx="1399032" cy="1399032"/>
            </a:xfrm>
            <a:prstGeom prst="rtTriangle">
              <a:avLst/>
            </a:prstGeom>
            <a:solidFill>
              <a:srgbClr val="00FF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 23"/>
            <p:cNvSpPr/>
            <p:nvPr/>
          </p:nvSpPr>
          <p:spPr>
            <a:xfrm rot="18900000">
              <a:off x="7021312" y="2800336"/>
              <a:ext cx="468398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b="0" cap="none" spc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D</a:t>
              </a:r>
              <a:endParaRPr lang="en-US" sz="36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634739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2276116" y="5219315"/>
            <a:ext cx="2770632" cy="1400571"/>
            <a:chOff x="4246844" y="4688239"/>
            <a:chExt cx="2770632" cy="1400571"/>
          </a:xfrm>
        </p:grpSpPr>
        <p:sp>
          <p:nvSpPr>
            <p:cNvPr id="21" name="Flowchart: Manual Input 20"/>
            <p:cNvSpPr/>
            <p:nvPr/>
          </p:nvSpPr>
          <p:spPr>
            <a:xfrm rot="5400000">
              <a:off x="4931874" y="4003209"/>
              <a:ext cx="1400571" cy="2770632"/>
            </a:xfrm>
            <a:custGeom>
              <a:avLst/>
              <a:gdLst>
                <a:gd name="connsiteX0" fmla="*/ 0 w 10000"/>
                <a:gd name="connsiteY0" fmla="*/ 2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0 w 10000"/>
                <a:gd name="connsiteY4" fmla="*/ 2000 h 10000"/>
                <a:gd name="connsiteX0" fmla="*/ 119 w 10000"/>
                <a:gd name="connsiteY0" fmla="*/ 5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119 w 10000"/>
                <a:gd name="connsiteY4" fmla="*/ 5000 h 10000"/>
                <a:gd name="connsiteX0" fmla="*/ 119 w 10000"/>
                <a:gd name="connsiteY0" fmla="*/ 5000 h 10000"/>
                <a:gd name="connsiteX1" fmla="*/ 10000 w 10000"/>
                <a:gd name="connsiteY1" fmla="*/ 0 h 10000"/>
                <a:gd name="connsiteX2" fmla="*/ 10000 w 10000"/>
                <a:gd name="connsiteY2" fmla="*/ 10000 h 10000"/>
                <a:gd name="connsiteX3" fmla="*/ 0 w 10000"/>
                <a:gd name="connsiteY3" fmla="*/ 10000 h 10000"/>
                <a:gd name="connsiteX4" fmla="*/ 119 w 10000"/>
                <a:gd name="connsiteY4" fmla="*/ 5000 h 10000"/>
                <a:gd name="connsiteX0" fmla="*/ 11 w 10011"/>
                <a:gd name="connsiteY0" fmla="*/ 5000 h 10000"/>
                <a:gd name="connsiteX1" fmla="*/ 10011 w 10011"/>
                <a:gd name="connsiteY1" fmla="*/ 0 h 10000"/>
                <a:gd name="connsiteX2" fmla="*/ 10011 w 10011"/>
                <a:gd name="connsiteY2" fmla="*/ 10000 h 10000"/>
                <a:gd name="connsiteX3" fmla="*/ 11 w 10011"/>
                <a:gd name="connsiteY3" fmla="*/ 10000 h 10000"/>
                <a:gd name="connsiteX4" fmla="*/ 11 w 10011"/>
                <a:gd name="connsiteY4" fmla="*/ 500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011" h="10000">
                  <a:moveTo>
                    <a:pt x="11" y="5000"/>
                  </a:moveTo>
                  <a:lnTo>
                    <a:pt x="10011" y="0"/>
                  </a:lnTo>
                  <a:lnTo>
                    <a:pt x="10011" y="10000"/>
                  </a:lnTo>
                  <a:lnTo>
                    <a:pt x="11" y="10000"/>
                  </a:lnTo>
                  <a:cubicBezTo>
                    <a:pt x="51" y="8333"/>
                    <a:pt x="-29" y="6667"/>
                    <a:pt x="11" y="5000"/>
                  </a:cubicBezTo>
                  <a:close/>
                </a:path>
              </a:pathLst>
            </a:custGeom>
            <a:solidFill>
              <a:srgbClr val="BFBFBF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4935068" y="5065359"/>
              <a:ext cx="476412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r>
                <a:rPr lang="en-SG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G</a:t>
              </a:r>
              <a:endParaRPr lang="en-US" sz="2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4" name="Group 3"/>
          <p:cNvGrpSpPr/>
          <p:nvPr/>
        </p:nvGrpSpPr>
        <p:grpSpPr>
          <a:xfrm>
            <a:off x="363438" y="5187564"/>
            <a:ext cx="1395484" cy="1395484"/>
            <a:chOff x="7138868" y="493545"/>
            <a:chExt cx="1395484" cy="1395484"/>
          </a:xfrm>
        </p:grpSpPr>
        <p:sp>
          <p:nvSpPr>
            <p:cNvPr id="19" name="Rectangle 18"/>
            <p:cNvSpPr/>
            <p:nvPr/>
          </p:nvSpPr>
          <p:spPr>
            <a:xfrm>
              <a:off x="7138868" y="493545"/>
              <a:ext cx="1395484" cy="1395484"/>
            </a:xfrm>
            <a:prstGeom prst="rect">
              <a:avLst/>
            </a:prstGeom>
            <a:solidFill>
              <a:srgbClr val="CC00FF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Rectangle 26"/>
            <p:cNvSpPr/>
            <p:nvPr/>
          </p:nvSpPr>
          <p:spPr>
            <a:xfrm>
              <a:off x="7621169" y="862750"/>
              <a:ext cx="471603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H</a:t>
              </a:r>
              <a:endParaRPr lang="en-US" sz="36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7" name="Group 6"/>
          <p:cNvGrpSpPr/>
          <p:nvPr/>
        </p:nvGrpSpPr>
        <p:grpSpPr>
          <a:xfrm>
            <a:off x="323935" y="1854594"/>
            <a:ext cx="2737466" cy="1399032"/>
            <a:chOff x="9133640" y="3567719"/>
            <a:chExt cx="2737466" cy="1399032"/>
          </a:xfrm>
        </p:grpSpPr>
        <p:sp>
          <p:nvSpPr>
            <p:cNvPr id="18" name="Parallelogram 17"/>
            <p:cNvSpPr/>
            <p:nvPr/>
          </p:nvSpPr>
          <p:spPr>
            <a:xfrm>
              <a:off x="9133640" y="3567719"/>
              <a:ext cx="2737466" cy="1399032"/>
            </a:xfrm>
            <a:prstGeom prst="parallelogram">
              <a:avLst>
                <a:gd name="adj" fmla="val 99434"/>
              </a:avLst>
            </a:prstGeom>
            <a:solidFill>
              <a:srgbClr val="FF0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0266465" y="3944069"/>
              <a:ext cx="431528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SG" sz="3600" dirty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C</a:t>
              </a:r>
              <a:endParaRPr lang="en-US" sz="20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821410" y="3952389"/>
            <a:ext cx="1956816" cy="1956816"/>
            <a:chOff x="7766863" y="5552673"/>
            <a:chExt cx="1956816" cy="1956816"/>
          </a:xfrm>
        </p:grpSpPr>
        <p:sp>
          <p:nvSpPr>
            <p:cNvPr id="26" name="Right Triangle 25"/>
            <p:cNvSpPr/>
            <p:nvPr/>
          </p:nvSpPr>
          <p:spPr>
            <a:xfrm rot="2700000" flipV="1">
              <a:off x="7766863" y="5552673"/>
              <a:ext cx="1956816" cy="1956816"/>
            </a:xfrm>
            <a:prstGeom prst="rtTriangle">
              <a:avLst/>
            </a:prstGeom>
            <a:solidFill>
              <a:schemeClr val="accent4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8561764" y="5683626"/>
              <a:ext cx="410690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E</a:t>
              </a:r>
              <a:endParaRPr lang="en-US" sz="36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8" name="Group 7"/>
          <p:cNvGrpSpPr/>
          <p:nvPr/>
        </p:nvGrpSpPr>
        <p:grpSpPr>
          <a:xfrm>
            <a:off x="5238648" y="3816512"/>
            <a:ext cx="2767588" cy="2767588"/>
            <a:chOff x="6214008" y="2142619"/>
            <a:chExt cx="2767588" cy="2767588"/>
          </a:xfrm>
        </p:grpSpPr>
        <p:sp>
          <p:nvSpPr>
            <p:cNvPr id="13" name="Right Triangle 12"/>
            <p:cNvSpPr/>
            <p:nvPr/>
          </p:nvSpPr>
          <p:spPr>
            <a:xfrm>
              <a:off x="6214008" y="2142619"/>
              <a:ext cx="2767588" cy="2767588"/>
            </a:xfrm>
            <a:prstGeom prst="rtTriangle">
              <a:avLst/>
            </a:prstGeom>
            <a:solidFill>
              <a:srgbClr val="00B0F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6794328" y="3533573"/>
              <a:ext cx="575660" cy="646331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</a:bodyPr>
            <a:lstStyle/>
            <a:p>
              <a:r>
                <a:rPr lang="en-SG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F</a:t>
              </a:r>
              <a:endParaRPr lang="en-US" sz="2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6640788" y="1899614"/>
            <a:ext cx="3913959" cy="3913959"/>
            <a:chOff x="1047667" y="2083852"/>
            <a:chExt cx="3913959" cy="3913959"/>
          </a:xfrm>
        </p:grpSpPr>
        <p:sp>
          <p:nvSpPr>
            <p:cNvPr id="33" name="Rectangle 32"/>
            <p:cNvSpPr/>
            <p:nvPr/>
          </p:nvSpPr>
          <p:spPr>
            <a:xfrm rot="8100000">
              <a:off x="1047667" y="2083852"/>
              <a:ext cx="3913959" cy="3913959"/>
            </a:xfrm>
            <a:prstGeom prst="rect">
              <a:avLst/>
            </a:prstGeom>
            <a:solidFill>
              <a:srgbClr val="FFFF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1634009" y="3300382"/>
              <a:ext cx="2897588" cy="1200329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SG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A </a:t>
              </a:r>
            </a:p>
            <a:p>
              <a:pPr algn="ctr"/>
              <a:r>
                <a:rPr lang="en-SG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Yellow Square </a:t>
              </a:r>
            </a:p>
          </p:txBody>
        </p:sp>
      </p:grpSp>
      <p:grpSp>
        <p:nvGrpSpPr>
          <p:cNvPr id="42" name="Group 41"/>
          <p:cNvGrpSpPr/>
          <p:nvPr/>
        </p:nvGrpSpPr>
        <p:grpSpPr>
          <a:xfrm>
            <a:off x="2010854" y="1945553"/>
            <a:ext cx="4162234" cy="1400571"/>
            <a:chOff x="3603875" y="3641384"/>
            <a:chExt cx="4162234" cy="1400571"/>
          </a:xfrm>
        </p:grpSpPr>
        <p:grpSp>
          <p:nvGrpSpPr>
            <p:cNvPr id="40" name="Group 39"/>
            <p:cNvGrpSpPr/>
            <p:nvPr/>
          </p:nvGrpSpPr>
          <p:grpSpPr>
            <a:xfrm>
              <a:off x="3603875" y="3641384"/>
              <a:ext cx="4162234" cy="1400571"/>
              <a:chOff x="3391450" y="3987820"/>
              <a:chExt cx="4162234" cy="1400571"/>
            </a:xfrm>
          </p:grpSpPr>
          <p:sp>
            <p:nvSpPr>
              <p:cNvPr id="35" name="Right Triangle 34"/>
              <p:cNvSpPr/>
              <p:nvPr/>
            </p:nvSpPr>
            <p:spPr>
              <a:xfrm rot="16200000">
                <a:off x="3391450" y="3989359"/>
                <a:ext cx="1399032" cy="1399032"/>
              </a:xfrm>
              <a:prstGeom prst="rtTriangle">
                <a:avLst/>
              </a:prstGeom>
              <a:solidFill>
                <a:srgbClr val="00FFF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" name="Flowchart: Manual Input 20"/>
              <p:cNvSpPr/>
              <p:nvPr/>
            </p:nvSpPr>
            <p:spPr>
              <a:xfrm rot="5400000">
                <a:off x="5468082" y="3302790"/>
                <a:ext cx="1400571" cy="2770632"/>
              </a:xfrm>
              <a:custGeom>
                <a:avLst/>
                <a:gdLst>
                  <a:gd name="connsiteX0" fmla="*/ 0 w 10000"/>
                  <a:gd name="connsiteY0" fmla="*/ 2000 h 10000"/>
                  <a:gd name="connsiteX1" fmla="*/ 10000 w 10000"/>
                  <a:gd name="connsiteY1" fmla="*/ 0 h 10000"/>
                  <a:gd name="connsiteX2" fmla="*/ 10000 w 10000"/>
                  <a:gd name="connsiteY2" fmla="*/ 10000 h 10000"/>
                  <a:gd name="connsiteX3" fmla="*/ 0 w 10000"/>
                  <a:gd name="connsiteY3" fmla="*/ 10000 h 10000"/>
                  <a:gd name="connsiteX4" fmla="*/ 0 w 10000"/>
                  <a:gd name="connsiteY4" fmla="*/ 2000 h 10000"/>
                  <a:gd name="connsiteX0" fmla="*/ 119 w 10000"/>
                  <a:gd name="connsiteY0" fmla="*/ 5000 h 10000"/>
                  <a:gd name="connsiteX1" fmla="*/ 10000 w 10000"/>
                  <a:gd name="connsiteY1" fmla="*/ 0 h 10000"/>
                  <a:gd name="connsiteX2" fmla="*/ 10000 w 10000"/>
                  <a:gd name="connsiteY2" fmla="*/ 10000 h 10000"/>
                  <a:gd name="connsiteX3" fmla="*/ 0 w 10000"/>
                  <a:gd name="connsiteY3" fmla="*/ 10000 h 10000"/>
                  <a:gd name="connsiteX4" fmla="*/ 119 w 10000"/>
                  <a:gd name="connsiteY4" fmla="*/ 5000 h 10000"/>
                  <a:gd name="connsiteX0" fmla="*/ 119 w 10000"/>
                  <a:gd name="connsiteY0" fmla="*/ 5000 h 10000"/>
                  <a:gd name="connsiteX1" fmla="*/ 10000 w 10000"/>
                  <a:gd name="connsiteY1" fmla="*/ 0 h 10000"/>
                  <a:gd name="connsiteX2" fmla="*/ 10000 w 10000"/>
                  <a:gd name="connsiteY2" fmla="*/ 10000 h 10000"/>
                  <a:gd name="connsiteX3" fmla="*/ 0 w 10000"/>
                  <a:gd name="connsiteY3" fmla="*/ 10000 h 10000"/>
                  <a:gd name="connsiteX4" fmla="*/ 119 w 10000"/>
                  <a:gd name="connsiteY4" fmla="*/ 5000 h 10000"/>
                  <a:gd name="connsiteX0" fmla="*/ 11 w 10011"/>
                  <a:gd name="connsiteY0" fmla="*/ 5000 h 10000"/>
                  <a:gd name="connsiteX1" fmla="*/ 10011 w 10011"/>
                  <a:gd name="connsiteY1" fmla="*/ 0 h 10000"/>
                  <a:gd name="connsiteX2" fmla="*/ 10011 w 10011"/>
                  <a:gd name="connsiteY2" fmla="*/ 10000 h 10000"/>
                  <a:gd name="connsiteX3" fmla="*/ 11 w 10011"/>
                  <a:gd name="connsiteY3" fmla="*/ 10000 h 10000"/>
                  <a:gd name="connsiteX4" fmla="*/ 11 w 10011"/>
                  <a:gd name="connsiteY4" fmla="*/ 5000 h 10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011" h="10000">
                    <a:moveTo>
                      <a:pt x="11" y="5000"/>
                    </a:moveTo>
                    <a:lnTo>
                      <a:pt x="10011" y="0"/>
                    </a:lnTo>
                    <a:lnTo>
                      <a:pt x="10011" y="10000"/>
                    </a:lnTo>
                    <a:lnTo>
                      <a:pt x="11" y="10000"/>
                    </a:lnTo>
                    <a:cubicBezTo>
                      <a:pt x="51" y="8333"/>
                      <a:pt x="-29" y="6667"/>
                      <a:pt x="11" y="5000"/>
                    </a:cubicBezTo>
                    <a:close/>
                  </a:path>
                </a:pathLst>
              </a:custGeom>
              <a:solidFill>
                <a:srgbClr val="00FFF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1" name="Rectangle 40"/>
            <p:cNvSpPr/>
            <p:nvPr/>
          </p:nvSpPr>
          <p:spPr>
            <a:xfrm>
              <a:off x="5505586" y="4037554"/>
              <a:ext cx="436337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dirty="0" smtClean="0">
                  <a:ln w="0"/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B</a:t>
              </a:r>
              <a:endParaRPr lang="en-US" sz="3600" b="0" cap="none" spc="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  <p:grpSp>
        <p:nvGrpSpPr>
          <p:cNvPr id="2" name="Group 1"/>
          <p:cNvGrpSpPr/>
          <p:nvPr/>
        </p:nvGrpSpPr>
        <p:grpSpPr>
          <a:xfrm rot="2700000">
            <a:off x="3005186" y="3023728"/>
            <a:ext cx="1399032" cy="1399032"/>
            <a:chOff x="6320691" y="2168688"/>
            <a:chExt cx="1399032" cy="1399032"/>
          </a:xfrm>
        </p:grpSpPr>
        <p:sp>
          <p:nvSpPr>
            <p:cNvPr id="20" name="Right Triangle 19"/>
            <p:cNvSpPr/>
            <p:nvPr/>
          </p:nvSpPr>
          <p:spPr>
            <a:xfrm rot="21600000" flipH="1">
              <a:off x="6320691" y="2168688"/>
              <a:ext cx="1399032" cy="1399032"/>
            </a:xfrm>
            <a:prstGeom prst="rtTriangle">
              <a:avLst/>
            </a:prstGeom>
            <a:solidFill>
              <a:srgbClr val="00FF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 23"/>
            <p:cNvSpPr/>
            <p:nvPr/>
          </p:nvSpPr>
          <p:spPr>
            <a:xfrm rot="18900000">
              <a:off x="7021312" y="2800336"/>
              <a:ext cx="468398" cy="646331"/>
            </a:xfrm>
            <a:prstGeom prst="rect">
              <a:avLst/>
            </a:prstGeom>
            <a:noFill/>
          </p:spPr>
          <p:txBody>
            <a:bodyPr wrap="none" lIns="91440" tIns="45720" rIns="91440" bIns="45720">
              <a:spAutoFit/>
            </a:bodyPr>
            <a:lstStyle/>
            <a:p>
              <a:pPr algn="ctr"/>
              <a:r>
                <a:rPr lang="en-US" sz="3600" b="0" cap="none" spc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D</a:t>
              </a:r>
              <a:endParaRPr lang="en-US" sz="36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533324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157537" y="314325"/>
            <a:ext cx="5686425" cy="2876550"/>
          </a:xfrm>
          <a:prstGeom prst="rect">
            <a:avLst/>
          </a:prstGeom>
        </p:spPr>
      </p:pic>
      <p:sp>
        <p:nvSpPr>
          <p:cNvPr id="3" name="TextBox 2"/>
          <p:cNvSpPr txBox="1"/>
          <p:nvPr/>
        </p:nvSpPr>
        <p:spPr>
          <a:xfrm>
            <a:off x="800100" y="3390900"/>
            <a:ext cx="100965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SG" sz="2800" dirty="0" smtClean="0"/>
              <a:t>Choice 1: </a:t>
            </a:r>
          </a:p>
          <a:p>
            <a:r>
              <a:rPr lang="en-SG" sz="2800" dirty="0" smtClean="0"/>
              <a:t>When A is 8 square units, build a design worth 15 square units. </a:t>
            </a:r>
            <a:endParaRPr lang="en-US" sz="2800" dirty="0"/>
          </a:p>
        </p:txBody>
      </p:sp>
      <p:sp>
        <p:nvSpPr>
          <p:cNvPr id="4" name="Rectangle 3"/>
          <p:cNvSpPr/>
          <p:nvPr/>
        </p:nvSpPr>
        <p:spPr>
          <a:xfrm>
            <a:off x="265406" y="66675"/>
            <a:ext cx="3131370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Example 1</a:t>
            </a:r>
            <a:endParaRPr lang="en-US" sz="5400" b="1" cap="none" spc="0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dist="38100" dir="2700000" algn="tl" rotWithShape="0">
                  <a:schemeClr val="accent2"/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800100" y="4534495"/>
            <a:ext cx="100965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SG" sz="2800" dirty="0" smtClean="0"/>
              <a:t>Choice 2: </a:t>
            </a:r>
          </a:p>
          <a:p>
            <a:r>
              <a:rPr lang="en-SG" sz="2800" dirty="0" smtClean="0"/>
              <a:t>When A is  4.8 square units, build a design worth 12 square units. </a:t>
            </a:r>
            <a:endParaRPr lang="en-US" sz="2800" dirty="0"/>
          </a:p>
        </p:txBody>
      </p:sp>
      <mc:AlternateContent xmlns:mc="http://schemas.openxmlformats.org/markup-compatibility/2006">
        <mc:Choice xmlns:a14="http://schemas.microsoft.com/office/drawing/2010/main" Requires="a14">
          <p:sp>
            <p:nvSpPr>
              <p:cNvPr id="6" name="TextBox 5"/>
              <p:cNvSpPr txBox="1"/>
              <p:nvPr/>
            </p:nvSpPr>
            <p:spPr>
              <a:xfrm>
                <a:off x="800100" y="5716785"/>
                <a:ext cx="10096500" cy="117064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SG" sz="2800" dirty="0" smtClean="0"/>
                  <a:t>Choice 3: </a:t>
                </a:r>
              </a:p>
              <a:p>
                <a:r>
                  <a:rPr lang="en-SG" sz="2800" dirty="0" smtClean="0"/>
                  <a:t>When A is  </a:t>
                </a:r>
                <a14:m>
                  <m:oMath xmlns:m="http://schemas.openxmlformats.org/officeDocument/2006/math">
                    <m:f>
                      <m:fPr>
                        <m:ctrlPr>
                          <a:rPr lang="en-SG" sz="2800" i="1">
                            <a:latin typeface="Cambria Math" panose="02040503050406030204" pitchFamily="18" charset="0"/>
                          </a:rPr>
                        </m:ctrlPr>
                      </m:fPr>
                      <m:num>
                        <m:r>
                          <a:rPr lang="en-SG" sz="2800" b="0" i="1" smtClean="0">
                            <a:latin typeface="Cambria Math" panose="02040503050406030204" pitchFamily="18" charset="0"/>
                          </a:rPr>
                          <m:t>3</m:t>
                        </m:r>
                      </m:num>
                      <m:den>
                        <m:r>
                          <a:rPr lang="en-SG" sz="2800" i="1">
                            <a:latin typeface="Cambria Math" panose="02040503050406030204" pitchFamily="18" charset="0"/>
                          </a:rPr>
                          <m:t>4</m:t>
                        </m:r>
                      </m:den>
                    </m:f>
                  </m:oMath>
                </a14:m>
                <a:r>
                  <a:rPr lang="en-SG" sz="2800" dirty="0" smtClean="0"/>
                  <a:t> square units, build a design worth 3 square units. </a:t>
                </a:r>
                <a:endParaRPr lang="en-US" sz="2800" dirty="0"/>
              </a:p>
            </p:txBody>
          </p:sp>
        </mc:Choice>
        <mc:Fallback>
          <p:sp>
            <p:nvSpPr>
              <p:cNvPr id="6" name="TextBox 5"/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800100" y="5716785"/>
                <a:ext cx="10096500" cy="1170641"/>
              </a:xfrm>
              <a:prstGeom prst="rect">
                <a:avLst/>
              </a:prstGeom>
              <a:blipFill>
                <a:blip r:embed="rId3"/>
                <a:stretch>
                  <a:fillRect l="-1207" t="-5208" b="-3646"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12251858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503</TotalTime>
  <Words>143</Words>
  <Application>Microsoft Office PowerPoint</Application>
  <PresentationFormat>Widescreen</PresentationFormat>
  <Paragraphs>48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Cambria Math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>MOE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Heng Chor Hui Theresa</dc:creator>
  <cp:lastModifiedBy>Heng Chor Hui Theresa</cp:lastModifiedBy>
  <cp:revision>28</cp:revision>
  <dcterms:created xsi:type="dcterms:W3CDTF">2021-04-26T16:53:08Z</dcterms:created>
  <dcterms:modified xsi:type="dcterms:W3CDTF">2021-05-14T08:38:45Z</dcterms:modified>
</cp:coreProperties>
</file>

<file path=docProps/thumbnail.jpeg>
</file>